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72" r:id="rId2"/>
    <p:sldId id="373" r:id="rId3"/>
    <p:sldId id="374" r:id="rId4"/>
    <p:sldId id="375" r:id="rId5"/>
    <p:sldId id="376" r:id="rId6"/>
    <p:sldId id="370" r:id="rId7"/>
    <p:sldId id="352" r:id="rId8"/>
    <p:sldId id="353" r:id="rId9"/>
    <p:sldId id="340" r:id="rId10"/>
    <p:sldId id="341" r:id="rId11"/>
    <p:sldId id="342" r:id="rId12"/>
    <p:sldId id="343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9A3C0-0ADA-4E72-A595-32EB5ED1648C}" type="datetimeFigureOut">
              <a:rPr lang="fi-FI" smtClean="0"/>
              <a:t>20.2.2019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99CD5-DB30-429D-9655-13299EE285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9470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>
            <a:extLst>
              <a:ext uri="{FF2B5EF4-FFF2-40B4-BE49-F238E27FC236}">
                <a16:creationId xmlns:a16="http://schemas.microsoft.com/office/drawing/2014/main" id="{FA47DA1F-EC10-4FDF-81D0-85687B84EC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B5B4FC-F0F6-42EC-A895-2E0FBF349F66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4803" name="Rectangle 2">
            <a:extLst>
              <a:ext uri="{FF2B5EF4-FFF2-40B4-BE49-F238E27FC236}">
                <a16:creationId xmlns:a16="http://schemas.microsoft.com/office/drawing/2014/main" id="{297E62A3-395B-4687-A9E4-BB7D269ED8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>
            <a:extLst>
              <a:ext uri="{FF2B5EF4-FFF2-40B4-BE49-F238E27FC236}">
                <a16:creationId xmlns:a16="http://schemas.microsoft.com/office/drawing/2014/main" id="{DD21D458-EA2A-4A81-98F1-B801B5BEF8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AT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60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>
            <a:extLst>
              <a:ext uri="{FF2B5EF4-FFF2-40B4-BE49-F238E27FC236}">
                <a16:creationId xmlns:a16="http://schemas.microsoft.com/office/drawing/2014/main" id="{FC55341A-36BF-4DA0-8CC5-59B1E64269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1252A2-ACA7-4B3D-B644-51A16CE706F0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3235" name="Rectangle 2">
            <a:extLst>
              <a:ext uri="{FF2B5EF4-FFF2-40B4-BE49-F238E27FC236}">
                <a16:creationId xmlns:a16="http://schemas.microsoft.com/office/drawing/2014/main" id="{AA06EB49-B701-4C0A-AA0C-09DD3C15F1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>
            <a:extLst>
              <a:ext uri="{FF2B5EF4-FFF2-40B4-BE49-F238E27FC236}">
                <a16:creationId xmlns:a16="http://schemas.microsoft.com/office/drawing/2014/main" id="{F5294996-347F-49D9-AEA3-C3D09B07C3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AT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442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>
            <a:extLst>
              <a:ext uri="{FF2B5EF4-FFF2-40B4-BE49-F238E27FC236}">
                <a16:creationId xmlns:a16="http://schemas.microsoft.com/office/drawing/2014/main" id="{3E8836A6-6893-4D55-AB5C-14FA157B6D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08F5F1-2A17-451B-9A8C-6FE466F4E9E1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283" name="Rectangle 2">
            <a:extLst>
              <a:ext uri="{FF2B5EF4-FFF2-40B4-BE49-F238E27FC236}">
                <a16:creationId xmlns:a16="http://schemas.microsoft.com/office/drawing/2014/main" id="{BFE5738B-139B-43BA-90A2-CA0CEAB68B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>
            <a:extLst>
              <a:ext uri="{FF2B5EF4-FFF2-40B4-BE49-F238E27FC236}">
                <a16:creationId xmlns:a16="http://schemas.microsoft.com/office/drawing/2014/main" id="{7A0AF413-C5B3-4E5C-AAF0-0DCCF91EC4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AT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034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>
            <a:extLst>
              <a:ext uri="{FF2B5EF4-FFF2-40B4-BE49-F238E27FC236}">
                <a16:creationId xmlns:a16="http://schemas.microsoft.com/office/drawing/2014/main" id="{C025133A-82A9-4554-9111-AF8D785CEB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74E3BF-360A-4FB5-8905-07B1F0D43DC6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7331" name="Rectangle 2">
            <a:extLst>
              <a:ext uri="{FF2B5EF4-FFF2-40B4-BE49-F238E27FC236}">
                <a16:creationId xmlns:a16="http://schemas.microsoft.com/office/drawing/2014/main" id="{9D68A3B5-7531-4E60-B31F-11934999D4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>
            <a:extLst>
              <a:ext uri="{FF2B5EF4-FFF2-40B4-BE49-F238E27FC236}">
                <a16:creationId xmlns:a16="http://schemas.microsoft.com/office/drawing/2014/main" id="{E95790D3-1AF0-4C37-B366-33E8830FC7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AT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019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>
            <a:extLst>
              <a:ext uri="{FF2B5EF4-FFF2-40B4-BE49-F238E27FC236}">
                <a16:creationId xmlns:a16="http://schemas.microsoft.com/office/drawing/2014/main" id="{7D5886AA-A942-4ED6-BE34-D99ACF6591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6C063E-D6DD-4FA1-8D3F-15220AB1E979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6851" name="Rectangle 2">
            <a:extLst>
              <a:ext uri="{FF2B5EF4-FFF2-40B4-BE49-F238E27FC236}">
                <a16:creationId xmlns:a16="http://schemas.microsoft.com/office/drawing/2014/main" id="{ACF4A5D2-049E-45B1-A0F7-F00D629614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>
            <a:extLst>
              <a:ext uri="{FF2B5EF4-FFF2-40B4-BE49-F238E27FC236}">
                <a16:creationId xmlns:a16="http://schemas.microsoft.com/office/drawing/2014/main" id="{94BB8E80-F96C-4BA7-95F7-6106740DF8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AT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54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>
            <a:extLst>
              <a:ext uri="{FF2B5EF4-FFF2-40B4-BE49-F238E27FC236}">
                <a16:creationId xmlns:a16="http://schemas.microsoft.com/office/drawing/2014/main" id="{A64BDB00-A8ED-4C5D-9CD7-3FEB94FF79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04ABAA-7373-4625-ADCF-8C1BF435F504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8899" name="Rectangle 2">
            <a:extLst>
              <a:ext uri="{FF2B5EF4-FFF2-40B4-BE49-F238E27FC236}">
                <a16:creationId xmlns:a16="http://schemas.microsoft.com/office/drawing/2014/main" id="{CD3145E4-FA91-4D2B-AE5F-3730DF3680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3">
            <a:extLst>
              <a:ext uri="{FF2B5EF4-FFF2-40B4-BE49-F238E27FC236}">
                <a16:creationId xmlns:a16="http://schemas.microsoft.com/office/drawing/2014/main" id="{D3EC9F4C-9A24-4599-BBA1-8CC6A8B9D1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AT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568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>
            <a:extLst>
              <a:ext uri="{FF2B5EF4-FFF2-40B4-BE49-F238E27FC236}">
                <a16:creationId xmlns:a16="http://schemas.microsoft.com/office/drawing/2014/main" id="{B985EF1C-3091-4B4C-AD37-F500AC7B33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574AF3-FA4F-4BEA-8E6B-5C9E9A4F531E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0947" name="Rectangle 2">
            <a:extLst>
              <a:ext uri="{FF2B5EF4-FFF2-40B4-BE49-F238E27FC236}">
                <a16:creationId xmlns:a16="http://schemas.microsoft.com/office/drawing/2014/main" id="{37CBB365-6B42-4136-956E-AEFF8EB952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>
            <a:extLst>
              <a:ext uri="{FF2B5EF4-FFF2-40B4-BE49-F238E27FC236}">
                <a16:creationId xmlns:a16="http://schemas.microsoft.com/office/drawing/2014/main" id="{F428980D-84D8-487D-85A7-C1F3BBD5A2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AT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970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>
            <a:extLst>
              <a:ext uri="{FF2B5EF4-FFF2-40B4-BE49-F238E27FC236}">
                <a16:creationId xmlns:a16="http://schemas.microsoft.com/office/drawing/2014/main" id="{1F825D2B-0B03-4736-8E7D-DFC3E7EC4B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CD3461-19CF-4282-886E-AF1BEC86837C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2995" name="Rectangle 2">
            <a:extLst>
              <a:ext uri="{FF2B5EF4-FFF2-40B4-BE49-F238E27FC236}">
                <a16:creationId xmlns:a16="http://schemas.microsoft.com/office/drawing/2014/main" id="{D5730346-1542-4196-9366-E6850E125C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>
            <a:extLst>
              <a:ext uri="{FF2B5EF4-FFF2-40B4-BE49-F238E27FC236}">
                <a16:creationId xmlns:a16="http://schemas.microsoft.com/office/drawing/2014/main" id="{25147802-36A7-4195-AFD9-0237B6425F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AT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556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>
            <a:extLst>
              <a:ext uri="{FF2B5EF4-FFF2-40B4-BE49-F238E27FC236}">
                <a16:creationId xmlns:a16="http://schemas.microsoft.com/office/drawing/2014/main" id="{2EFD5F38-2632-4BE9-91F4-D116897AAF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592A67-4217-4954-B242-350D4BC32952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043" name="Rectangle 2">
            <a:extLst>
              <a:ext uri="{FF2B5EF4-FFF2-40B4-BE49-F238E27FC236}">
                <a16:creationId xmlns:a16="http://schemas.microsoft.com/office/drawing/2014/main" id="{EAAF86C8-AD28-4C1A-BE0C-EF42FA8E66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>
            <a:extLst>
              <a:ext uri="{FF2B5EF4-FFF2-40B4-BE49-F238E27FC236}">
                <a16:creationId xmlns:a16="http://schemas.microsoft.com/office/drawing/2014/main" id="{CF24721E-551E-4EB7-AB00-F482F8EE98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AT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804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>
            <a:extLst>
              <a:ext uri="{FF2B5EF4-FFF2-40B4-BE49-F238E27FC236}">
                <a16:creationId xmlns:a16="http://schemas.microsoft.com/office/drawing/2014/main" id="{8B16F69C-1B1D-4CBE-8073-51101CEFA7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55766A-D5DE-47C6-9DA5-32E38F4FDF02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7091" name="Rectangle 2">
            <a:extLst>
              <a:ext uri="{FF2B5EF4-FFF2-40B4-BE49-F238E27FC236}">
                <a16:creationId xmlns:a16="http://schemas.microsoft.com/office/drawing/2014/main" id="{E70783F9-CC57-4081-846A-DB426C6C49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2" name="Rectangle 3">
            <a:extLst>
              <a:ext uri="{FF2B5EF4-FFF2-40B4-BE49-F238E27FC236}">
                <a16:creationId xmlns:a16="http://schemas.microsoft.com/office/drawing/2014/main" id="{72638F01-5B04-4727-A11E-EB86C69778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AT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710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>
            <a:extLst>
              <a:ext uri="{FF2B5EF4-FFF2-40B4-BE49-F238E27FC236}">
                <a16:creationId xmlns:a16="http://schemas.microsoft.com/office/drawing/2014/main" id="{EF7B8C2A-FAC0-4EAE-A91D-A1D83F6764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C95C3-C8C4-4DC6-95CA-DB6C8F2589C6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9139" name="Rectangle 2">
            <a:extLst>
              <a:ext uri="{FF2B5EF4-FFF2-40B4-BE49-F238E27FC236}">
                <a16:creationId xmlns:a16="http://schemas.microsoft.com/office/drawing/2014/main" id="{86EFC7B9-B60A-497E-9CB4-983FFAE265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>
            <a:extLst>
              <a:ext uri="{FF2B5EF4-FFF2-40B4-BE49-F238E27FC236}">
                <a16:creationId xmlns:a16="http://schemas.microsoft.com/office/drawing/2014/main" id="{1F28D564-E381-4F8F-8289-14565985A7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AT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870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>
            <a:extLst>
              <a:ext uri="{FF2B5EF4-FFF2-40B4-BE49-F238E27FC236}">
                <a16:creationId xmlns:a16="http://schemas.microsoft.com/office/drawing/2014/main" id="{938552E0-FD93-4089-9291-BC1B47740E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7112DF-CC11-4A5A-B5EB-02FB1DCCC84B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1187" name="Rectangle 2">
            <a:extLst>
              <a:ext uri="{FF2B5EF4-FFF2-40B4-BE49-F238E27FC236}">
                <a16:creationId xmlns:a16="http://schemas.microsoft.com/office/drawing/2014/main" id="{853B63CB-0922-454D-8D7A-0AF3465648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8" name="Rectangle 3">
            <a:extLst>
              <a:ext uri="{FF2B5EF4-FFF2-40B4-BE49-F238E27FC236}">
                <a16:creationId xmlns:a16="http://schemas.microsoft.com/office/drawing/2014/main" id="{E84BD0BB-4E00-4AF3-AD81-58A476EACA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AT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519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3921" y="2130428"/>
            <a:ext cx="1036416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9760" y="3886200"/>
            <a:ext cx="8534401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18801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0562" y="274638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10562" y="1600203"/>
            <a:ext cx="10972801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35087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41601" y="274641"/>
            <a:ext cx="274176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10562" y="274641"/>
            <a:ext cx="8046721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93370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10562" y="274641"/>
            <a:ext cx="10972801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39465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0562" y="274638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0562" y="1600203"/>
            <a:ext cx="10972801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70169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840" y="4406903"/>
            <a:ext cx="1036224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840" y="2906713"/>
            <a:ext cx="1036224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9545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0562" y="274638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10560" y="1600203"/>
            <a:ext cx="539328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88162" y="1600203"/>
            <a:ext cx="5395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44225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0562" y="274638"/>
            <a:ext cx="10972801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0560" y="1535113"/>
            <a:ext cx="538560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0560" y="2174875"/>
            <a:ext cx="5385601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922" y="1535113"/>
            <a:ext cx="538944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922" y="2174875"/>
            <a:ext cx="5389441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36675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0562" y="274638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4596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983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0560" y="273050"/>
            <a:ext cx="4010881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7362" y="273053"/>
            <a:ext cx="68160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10560" y="1435103"/>
            <a:ext cx="4010881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71914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0402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90402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90402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69242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>
            <a:extLst>
              <a:ext uri="{FF2B5EF4-FFF2-40B4-BE49-F238E27FC236}">
                <a16:creationId xmlns:a16="http://schemas.microsoft.com/office/drawing/2014/main" id="{24735601-D245-4821-AFBA-DC2C7C0DF8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106" y="115889"/>
            <a:ext cx="1058909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hteck 15">
            <a:extLst>
              <a:ext uri="{FF2B5EF4-FFF2-40B4-BE49-F238E27FC236}">
                <a16:creationId xmlns:a16="http://schemas.microsoft.com/office/drawing/2014/main" id="{40DF47D9-CCEC-4C24-8C87-2AD3BA6487E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77921" y="692186"/>
            <a:ext cx="646331" cy="353943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Blip>
                <a:blip r:embed="rId15"/>
              </a:buBlip>
              <a:defRPr/>
            </a:pPr>
            <a:endParaRPr lang="de-AT" altLang="de-DE" sz="2000"/>
          </a:p>
        </p:txBody>
      </p:sp>
      <p:sp>
        <p:nvSpPr>
          <p:cNvPr id="1028" name="Rechteck 4">
            <a:extLst>
              <a:ext uri="{FF2B5EF4-FFF2-40B4-BE49-F238E27FC236}">
                <a16:creationId xmlns:a16="http://schemas.microsoft.com/office/drawing/2014/main" id="{D47C6C18-E7C2-44AE-BD29-11D2B0B18E8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77921" y="73061"/>
            <a:ext cx="646331" cy="353943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Blip>
                <a:blip r:embed="rId15"/>
              </a:buBlip>
              <a:defRPr/>
            </a:pPr>
            <a:endParaRPr lang="de-AT" altLang="de-DE" sz="2000"/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D1D59AB5-0D66-4F0D-A4E4-CC32F94BBB2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252789"/>
            <a:ext cx="104448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lang="de-AT" altLang="de-DE" sz="2000"/>
          </a:p>
        </p:txBody>
      </p:sp>
      <p:sp>
        <p:nvSpPr>
          <p:cNvPr id="1030" name="Text Box 9">
            <a:extLst>
              <a:ext uri="{FF2B5EF4-FFF2-40B4-BE49-F238E27FC236}">
                <a16:creationId xmlns:a16="http://schemas.microsoft.com/office/drawing/2014/main" id="{6F6F95D2-F1D7-4BE9-AE96-F6870373E77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5041" y="6324601"/>
            <a:ext cx="101376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87FA2776-FF77-46D7-BCDC-A2EA686B5FC1}" type="slidenum">
              <a:rPr lang="it-IT" altLang="de-DE" sz="1800" b="1" smtClean="0">
                <a:solidFill>
                  <a:srgbClr val="B2B2B2"/>
                </a:solidFill>
                <a:latin typeface="Tahoma" panose="020B0604030504040204" pitchFamily="34" charset="0"/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it-IT" altLang="de-DE" sz="1800" b="1">
              <a:solidFill>
                <a:srgbClr val="B2B2B2"/>
              </a:solidFill>
              <a:latin typeface="Tahoma" panose="020B0604030504040204" pitchFamily="34" charset="0"/>
            </a:endParaRPr>
          </a:p>
        </p:txBody>
      </p:sp>
      <p:pic>
        <p:nvPicPr>
          <p:cNvPr id="1031" name="Picture 38">
            <a:extLst>
              <a:ext uri="{FF2B5EF4-FFF2-40B4-BE49-F238E27FC236}">
                <a16:creationId xmlns:a16="http://schemas.microsoft.com/office/drawing/2014/main" id="{537B0E59-DD87-45A2-A461-DEF9AF68DC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105"/>
          <a:stretch>
            <a:fillRect/>
          </a:stretch>
        </p:blipFill>
        <p:spPr bwMode="auto">
          <a:xfrm>
            <a:off x="174721" y="981076"/>
            <a:ext cx="608639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2" name="Group 47">
            <a:extLst>
              <a:ext uri="{FF2B5EF4-FFF2-40B4-BE49-F238E27FC236}">
                <a16:creationId xmlns:a16="http://schemas.microsoft.com/office/drawing/2014/main" id="{3CFE354C-5815-450F-A427-E9395159F1D2}"/>
              </a:ext>
            </a:extLst>
          </p:cNvPr>
          <p:cNvGrpSpPr>
            <a:grpSpLocks/>
          </p:cNvGrpSpPr>
          <p:nvPr userDrawn="1"/>
        </p:nvGrpSpPr>
        <p:grpSpPr bwMode="auto">
          <a:xfrm rot="-5400000">
            <a:off x="-1688026" y="4139223"/>
            <a:ext cx="4341813" cy="616319"/>
            <a:chOff x="2082" y="2069"/>
            <a:chExt cx="2735" cy="321"/>
          </a:xfrm>
        </p:grpSpPr>
        <p:sp>
          <p:nvSpPr>
            <p:cNvPr id="1036" name="WordArt 44">
              <a:extLst>
                <a:ext uri="{FF2B5EF4-FFF2-40B4-BE49-F238E27FC236}">
                  <a16:creationId xmlns:a16="http://schemas.microsoft.com/office/drawing/2014/main" id="{C0CC287F-C4DD-4EAE-8126-CCA5378D303E}"/>
                </a:ext>
              </a:extLst>
            </p:cNvPr>
            <p:cNvSpPr>
              <a:spLocks noChangeArrowheads="1" noChangeShapeType="1" noTextEdit="1"/>
            </p:cNvSpPr>
            <p:nvPr userDrawn="1"/>
          </p:nvSpPr>
          <p:spPr bwMode="auto">
            <a:xfrm>
              <a:off x="2082" y="2069"/>
              <a:ext cx="2731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de-DE" sz="1000" kern="10">
                  <a:solidFill>
                    <a:srgbClr val="FF0000">
                      <a:alpha val="89803"/>
                    </a:srgbClr>
                  </a:solidFill>
                  <a:cs typeface="Arial" panose="020B0604020202020204" pitchFamily="34" charset="0"/>
                </a:rPr>
                <a:t>INTERNATIONAL   ASSOCIATION   OF   FIRE   AND   RESCUE   SERVICES</a:t>
              </a:r>
            </a:p>
          </p:txBody>
        </p:sp>
        <p:sp>
          <p:nvSpPr>
            <p:cNvPr id="1037" name="WordArt 45">
              <a:extLst>
                <a:ext uri="{FF2B5EF4-FFF2-40B4-BE49-F238E27FC236}">
                  <a16:creationId xmlns:a16="http://schemas.microsoft.com/office/drawing/2014/main" id="{E8F7FC5C-B071-4BD8-8C26-D153618490A5}"/>
                </a:ext>
              </a:extLst>
            </p:cNvPr>
            <p:cNvSpPr>
              <a:spLocks noChangeArrowheads="1" noChangeShapeType="1" noTextEdit="1"/>
            </p:cNvSpPr>
            <p:nvPr userDrawn="1"/>
          </p:nvSpPr>
          <p:spPr bwMode="auto">
            <a:xfrm>
              <a:off x="2086" y="2205"/>
              <a:ext cx="2731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de-DE" sz="1000" kern="10">
                  <a:solidFill>
                    <a:schemeClr val="accent1">
                      <a:alpha val="89803"/>
                    </a:schemeClr>
                  </a:solidFill>
                  <a:cs typeface="Arial" panose="020B0604020202020204" pitchFamily="34" charset="0"/>
                </a:rPr>
                <a:t>INTERNATIONALE   VEREINIGUNG   DES FEUERWEHR UND RETTUNGSWESENS</a:t>
              </a:r>
            </a:p>
          </p:txBody>
        </p:sp>
        <p:sp>
          <p:nvSpPr>
            <p:cNvPr id="1038" name="WordArt 46">
              <a:extLst>
                <a:ext uri="{FF2B5EF4-FFF2-40B4-BE49-F238E27FC236}">
                  <a16:creationId xmlns:a16="http://schemas.microsoft.com/office/drawing/2014/main" id="{FCC868C8-4A51-4060-A3B6-26CE1C03E666}"/>
                </a:ext>
              </a:extLst>
            </p:cNvPr>
            <p:cNvSpPr>
              <a:spLocks noChangeArrowheads="1" noChangeShapeType="1" noTextEdit="1"/>
            </p:cNvSpPr>
            <p:nvPr userDrawn="1"/>
          </p:nvSpPr>
          <p:spPr bwMode="auto">
            <a:xfrm>
              <a:off x="2086" y="2322"/>
              <a:ext cx="2731" cy="6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de-DE" sz="1000" kern="10">
                  <a:solidFill>
                    <a:schemeClr val="accent1">
                      <a:alpha val="89803"/>
                    </a:schemeClr>
                  </a:solidFill>
                  <a:cs typeface="Arial" panose="020B0604020202020204" pitchFamily="34" charset="0"/>
                </a:rPr>
                <a:t>ASSOCIATON  INTERNATIONALE   DES   SERVICES   D ÍNCENDIE   ET   DE   SECOURS</a:t>
              </a:r>
            </a:p>
          </p:txBody>
        </p:sp>
      </p:grpSp>
      <p:sp>
        <p:nvSpPr>
          <p:cNvPr id="1033" name="Rectangle 24">
            <a:extLst>
              <a:ext uri="{FF2B5EF4-FFF2-40B4-BE49-F238E27FC236}">
                <a16:creationId xmlns:a16="http://schemas.microsoft.com/office/drawing/2014/main" id="{84353CF2-CCF1-40EC-A9A1-55FF295172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77921" y="87314"/>
            <a:ext cx="8620800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de-DE" altLang="de-DE" sz="1900" b="1" dirty="0">
                <a:solidFill>
                  <a:schemeClr val="bg1"/>
                </a:solidFill>
              </a:rPr>
              <a:t>Jugendfeuerwehr-</a:t>
            </a:r>
            <a:r>
              <a:rPr lang="de-DE" altLang="de-DE" sz="1900" b="1" dirty="0" err="1">
                <a:solidFill>
                  <a:schemeClr val="bg1"/>
                </a:solidFill>
              </a:rPr>
              <a:t>Leistungsbewerb</a:t>
            </a:r>
            <a:r>
              <a:rPr lang="de-DE" altLang="de-DE" sz="1900" b="1" dirty="0">
                <a:solidFill>
                  <a:schemeClr val="bg1"/>
                </a:solidFill>
              </a:rPr>
              <a:t> </a:t>
            </a:r>
          </a:p>
          <a:p>
            <a:pPr algn="ctr" eaLnBrk="1" hangingPunct="1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de-DE" altLang="de-DE" sz="1900" b="1" dirty="0"/>
              <a:t>14. - 21. Juli 2019 </a:t>
            </a:r>
          </a:p>
          <a:p>
            <a:pPr algn="ctr" eaLnBrk="1" hangingPunct="1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de-DE" altLang="de-DE" sz="1900" b="1" i="1" dirty="0">
                <a:solidFill>
                  <a:schemeClr val="bg1"/>
                </a:solidFill>
              </a:rPr>
              <a:t>Martigny, Schweiz</a:t>
            </a:r>
            <a:endParaRPr lang="de-AT" altLang="de-DE" sz="1900" b="1" i="1" dirty="0">
              <a:solidFill>
                <a:schemeClr val="bg1"/>
              </a:solidFill>
            </a:endParaRPr>
          </a:p>
        </p:txBody>
      </p:sp>
      <p:sp>
        <p:nvSpPr>
          <p:cNvPr id="1034" name="Rechteck 14">
            <a:extLst>
              <a:ext uri="{FF2B5EF4-FFF2-40B4-BE49-F238E27FC236}">
                <a16:creationId xmlns:a16="http://schemas.microsoft.com/office/drawing/2014/main" id="{3A628FFD-E22F-4700-94DF-E9C4DD5B419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77921" y="382624"/>
            <a:ext cx="646331" cy="353943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Blip>
                <a:blip r:embed="rId15"/>
              </a:buBlip>
              <a:defRPr/>
            </a:pPr>
            <a:endParaRPr lang="de-AT" altLang="de-DE" sz="2000"/>
          </a:p>
        </p:txBody>
      </p:sp>
      <p:pic>
        <p:nvPicPr>
          <p:cNvPr id="1035" name="Picture 16">
            <a:extLst>
              <a:ext uri="{FF2B5EF4-FFF2-40B4-BE49-F238E27FC236}">
                <a16:creationId xmlns:a16="http://schemas.microsoft.com/office/drawing/2014/main" id="{D77127C5-B154-4AED-90A2-BA46D3AD28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20785" y="88901"/>
            <a:ext cx="1058909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17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Text Box 2">
            <a:extLst>
              <a:ext uri="{FF2B5EF4-FFF2-40B4-BE49-F238E27FC236}">
                <a16:creationId xmlns:a16="http://schemas.microsoft.com/office/drawing/2014/main" id="{D61B8A6A-74EB-4544-BCD3-BE746B49D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1" y="1700213"/>
            <a:ext cx="7937500" cy="347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7200" b="1" u="sng" dirty="0">
                <a:solidFill>
                  <a:srgbClr val="FF3300"/>
                </a:solidFill>
              </a:rPr>
              <a:t>Hindernisbahn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7200" b="1" u="sng" dirty="0">
                <a:solidFill>
                  <a:srgbClr val="FF3300"/>
                </a:solidFill>
              </a:rPr>
              <a:t>Überwinden der Hindernisse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>
            <a:extLst>
              <a:ext uri="{FF2B5EF4-FFF2-40B4-BE49-F238E27FC236}">
                <a16:creationId xmlns:a16="http://schemas.microsoft.com/office/drawing/2014/main" id="{DE7F5AFF-F7BF-4510-B5A1-C6958E50D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5038" y="1628776"/>
            <a:ext cx="865505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it-IT" altLang="de-DE" sz="2800" b="1">
                <a:solidFill>
                  <a:srgbClr val="000000"/>
                </a:solidFill>
              </a:rPr>
              <a:t> Die Arbeit des Bewerters 3:</a:t>
            </a:r>
          </a:p>
        </p:txBody>
      </p:sp>
      <p:sp>
        <p:nvSpPr>
          <p:cNvPr id="222211" name="Rectangle 3">
            <a:extLst>
              <a:ext uri="{FF2B5EF4-FFF2-40B4-BE49-F238E27FC236}">
                <a16:creationId xmlns:a16="http://schemas.microsoft.com/office/drawing/2014/main" id="{B3E5EE43-FE32-4E77-880A-B7A007039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6913" y="1143000"/>
            <a:ext cx="9050338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de-DE" sz="3200" b="1">
                <a:solidFill>
                  <a:srgbClr val="0000FF"/>
                </a:solidFill>
              </a:rPr>
              <a:t>Feuerwehrhindernisübung</a:t>
            </a:r>
          </a:p>
        </p:txBody>
      </p:sp>
      <p:sp>
        <p:nvSpPr>
          <p:cNvPr id="222212" name="Rectangle 4">
            <a:extLst>
              <a:ext uri="{FF2B5EF4-FFF2-40B4-BE49-F238E27FC236}">
                <a16:creationId xmlns:a16="http://schemas.microsoft.com/office/drawing/2014/main" id="{6B14765B-7CBD-4A1F-8761-F92058C34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113464"/>
            <a:ext cx="158750" cy="7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sp>
        <p:nvSpPr>
          <p:cNvPr id="184326" name="Text Box 6">
            <a:extLst>
              <a:ext uri="{FF2B5EF4-FFF2-40B4-BE49-F238E27FC236}">
                <a16:creationId xmlns:a16="http://schemas.microsoft.com/office/drawing/2014/main" id="{A17D1CA2-45BF-4F79-AFF5-5D96A4E1D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2" y="2420938"/>
            <a:ext cx="8016875" cy="374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Blip>
                <a:blip r:embed="rId3"/>
              </a:buBlip>
            </a:pPr>
            <a:r>
              <a:rPr lang="de-DE" altLang="de-DE">
                <a:solidFill>
                  <a:srgbClr val="000000"/>
                </a:solidFill>
              </a:rPr>
              <a:t>Der Bewerter 3 bewertet das richtige Arbeiten der Gruppe im Bahnabschnitt II welcher von der 60m Marke bis zur 65m Marke reicht.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Blip>
                <a:blip r:embed="rId3"/>
              </a:buBlip>
            </a:pPr>
            <a:r>
              <a:rPr lang="de-DE" altLang="de-DE">
                <a:solidFill>
                  <a:srgbClr val="000000"/>
                </a:solidFill>
              </a:rPr>
              <a:t>Ob die Nr. 1 (GRKDT) richtig auf der 65 m Marke steht und mit Nr. 2 und 3 seine Position verlässt.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Blip>
                <a:blip r:embed="rId3"/>
              </a:buBlip>
            </a:pPr>
            <a:r>
              <a:rPr lang="de-DE" altLang="de-DE">
                <a:solidFill>
                  <a:srgbClr val="000000"/>
                </a:solidFill>
              </a:rPr>
              <a:t>Ob alle Bewerber zwischen den Spritzwänden durchlaufen.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Blip>
                <a:blip r:embed="rId3"/>
              </a:buBlip>
            </a:pPr>
            <a:r>
              <a:rPr lang="de-DE" altLang="de-DE">
                <a:solidFill>
                  <a:srgbClr val="000000"/>
                </a:solidFill>
              </a:rPr>
              <a:t>Ob die Nr. 2  oder 4 die Markierungslatte berühren.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Blip>
                <a:blip r:embed="rId3"/>
              </a:buBlip>
            </a:pPr>
            <a:r>
              <a:rPr lang="de-DE" altLang="de-DE">
                <a:solidFill>
                  <a:srgbClr val="000000"/>
                </a:solidFill>
              </a:rPr>
              <a:t>Ob die Nr. 3 bzw. 5 nur die Pumparbeit erledigt. Nicht den </a:t>
            </a:r>
            <a:br>
              <a:rPr lang="de-DE" altLang="de-DE">
                <a:solidFill>
                  <a:srgbClr val="000000"/>
                </a:solidFill>
              </a:rPr>
            </a:br>
            <a:r>
              <a:rPr lang="de-DE" altLang="de-DE">
                <a:solidFill>
                  <a:srgbClr val="000000"/>
                </a:solidFill>
              </a:rPr>
              <a:t>D-Druckschlauch oder das D-Strahlrohr angreift.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Blip>
                <a:blip r:embed="rId3"/>
              </a:buBlip>
            </a:pPr>
            <a:r>
              <a:rPr lang="de-DE" altLang="de-DE">
                <a:solidFill>
                  <a:srgbClr val="000000"/>
                </a:solidFill>
              </a:rPr>
              <a:t>Ob die Nr. 2 und 3 auf der linken Seite und Nr. 4 und 5 auf der rechten Seite arbeiten.</a:t>
            </a:r>
          </a:p>
        </p:txBody>
      </p:sp>
      <p:sp>
        <p:nvSpPr>
          <p:cNvPr id="184327" name="AutoShape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DF4E58C-E79B-4E2A-A301-C81BA54A9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5880101"/>
            <a:ext cx="300038" cy="354013"/>
          </a:xfrm>
          <a:prstGeom prst="actionButtonReturn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4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43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>
            <a:extLst>
              <a:ext uri="{FF2B5EF4-FFF2-40B4-BE49-F238E27FC236}">
                <a16:creationId xmlns:a16="http://schemas.microsoft.com/office/drawing/2014/main" id="{D7F974FD-EB5E-4856-B940-5E9E8F371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5038" y="1628776"/>
            <a:ext cx="865505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it-IT" altLang="de-DE" sz="2800" b="1">
                <a:solidFill>
                  <a:srgbClr val="000000"/>
                </a:solidFill>
              </a:rPr>
              <a:t> Die Arbeit des Bewerters 4:</a:t>
            </a:r>
          </a:p>
        </p:txBody>
      </p:sp>
      <p:sp>
        <p:nvSpPr>
          <p:cNvPr id="224259" name="Rectangle 3">
            <a:extLst>
              <a:ext uri="{FF2B5EF4-FFF2-40B4-BE49-F238E27FC236}">
                <a16:creationId xmlns:a16="http://schemas.microsoft.com/office/drawing/2014/main" id="{8F58D9EE-C74F-4956-A4DB-3B09E016E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6913" y="1143000"/>
            <a:ext cx="9050338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de-DE" sz="3200" b="1">
                <a:solidFill>
                  <a:srgbClr val="0000FF"/>
                </a:solidFill>
              </a:rPr>
              <a:t>Feuerwehrhindernisübung</a:t>
            </a:r>
          </a:p>
        </p:txBody>
      </p:sp>
      <p:sp>
        <p:nvSpPr>
          <p:cNvPr id="224260" name="Rectangle 4">
            <a:extLst>
              <a:ext uri="{FF2B5EF4-FFF2-40B4-BE49-F238E27FC236}">
                <a16:creationId xmlns:a16="http://schemas.microsoft.com/office/drawing/2014/main" id="{72C129C1-A4AF-4613-B2A8-5DF6BB0E6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113464"/>
            <a:ext cx="158750" cy="7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sp>
        <p:nvSpPr>
          <p:cNvPr id="183302" name="Text Box 6">
            <a:extLst>
              <a:ext uri="{FF2B5EF4-FFF2-40B4-BE49-F238E27FC236}">
                <a16:creationId xmlns:a16="http://schemas.microsoft.com/office/drawing/2014/main" id="{F7337948-ED13-4E3D-88FD-1A66B150B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3164" y="2349501"/>
            <a:ext cx="8016875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Blip>
                <a:blip r:embed="rId3"/>
              </a:buBlip>
            </a:pPr>
            <a:r>
              <a:rPr lang="de-DE" altLang="de-DE">
                <a:solidFill>
                  <a:srgbClr val="000000"/>
                </a:solidFill>
              </a:rPr>
              <a:t>Der Bewerter 4 bewertet im Bahnabschnitt III, welcher von der 65m Marke bis zur 70m Marke reicht, das richtige Arbeiten der Gruppe am Gerätegestell.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Blip>
                <a:blip r:embed="rId3"/>
              </a:buBlip>
            </a:pPr>
            <a:r>
              <a:rPr lang="de-DE" altLang="de-DE">
                <a:solidFill>
                  <a:srgbClr val="000000"/>
                </a:solidFill>
              </a:rPr>
              <a:t>Die Nr. 2, 3, 4 und 5 jeweils das richtige Gerät auf den richtigen Platz legt. Folgefehler oder nicht!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Blip>
                <a:blip r:embed="rId3"/>
              </a:buBlip>
            </a:pPr>
            <a:r>
              <a:rPr lang="de-DE" altLang="de-DE">
                <a:solidFill>
                  <a:srgbClr val="000000"/>
                </a:solidFill>
              </a:rPr>
              <a:t>Wichtig! Kein Gerät wird durch den Bewerter zur Kontrolle berührt bevor nicht der HB und die Nr. 1 (GRKDT) dabei sind!</a:t>
            </a:r>
          </a:p>
        </p:txBody>
      </p:sp>
      <p:sp>
        <p:nvSpPr>
          <p:cNvPr id="183303" name="AutoShape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4EB8788-C5A7-4FCC-BCCC-78E2A489D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5880101"/>
            <a:ext cx="300038" cy="354013"/>
          </a:xfrm>
          <a:prstGeom prst="actionButtonReturn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3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3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3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>
            <a:extLst>
              <a:ext uri="{FF2B5EF4-FFF2-40B4-BE49-F238E27FC236}">
                <a16:creationId xmlns:a16="http://schemas.microsoft.com/office/drawing/2014/main" id="{DBD43EE5-78AA-4AD2-84D4-A4EF72E2C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5038" y="1628776"/>
            <a:ext cx="865505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it-IT" altLang="de-DE" sz="2800" b="1">
                <a:solidFill>
                  <a:srgbClr val="000000"/>
                </a:solidFill>
              </a:rPr>
              <a:t> Die Arbeit des Bewerters 5:</a:t>
            </a:r>
          </a:p>
        </p:txBody>
      </p:sp>
      <p:sp>
        <p:nvSpPr>
          <p:cNvPr id="226307" name="Rectangle 3">
            <a:extLst>
              <a:ext uri="{FF2B5EF4-FFF2-40B4-BE49-F238E27FC236}">
                <a16:creationId xmlns:a16="http://schemas.microsoft.com/office/drawing/2014/main" id="{1E62C0D6-026E-4CF7-A2A5-EC55FD32A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6913" y="1143000"/>
            <a:ext cx="9050338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de-DE" sz="3200" b="1">
                <a:solidFill>
                  <a:srgbClr val="0000FF"/>
                </a:solidFill>
              </a:rPr>
              <a:t>Feuerwehrhindernisübung</a:t>
            </a:r>
          </a:p>
        </p:txBody>
      </p:sp>
      <p:sp>
        <p:nvSpPr>
          <p:cNvPr id="226308" name="Rectangle 4">
            <a:extLst>
              <a:ext uri="{FF2B5EF4-FFF2-40B4-BE49-F238E27FC236}">
                <a16:creationId xmlns:a16="http://schemas.microsoft.com/office/drawing/2014/main" id="{9ABDA98B-32E5-4CA4-9720-77D7E4947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113464"/>
            <a:ext cx="158750" cy="7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sp>
        <p:nvSpPr>
          <p:cNvPr id="182278" name="Text Box 6">
            <a:extLst>
              <a:ext uri="{FF2B5EF4-FFF2-40B4-BE49-F238E27FC236}">
                <a16:creationId xmlns:a16="http://schemas.microsoft.com/office/drawing/2014/main" id="{D95348CA-DBCB-413B-BFB3-94A99970C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3164" y="2349501"/>
            <a:ext cx="8016875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Blip>
                <a:blip r:embed="rId3"/>
              </a:buBlip>
            </a:pPr>
            <a:r>
              <a:rPr lang="de-DE" altLang="de-DE">
                <a:solidFill>
                  <a:srgbClr val="000000"/>
                </a:solidFill>
              </a:rPr>
              <a:t>Der Bewerter 5 bewertet im Bahnabschnitt III, welcher von der 65m Marke bis zur 70m Marke reicht, das richtige Arbeiten der Gruppe am Knotengestell.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Blip>
                <a:blip r:embed="rId3"/>
              </a:buBlip>
            </a:pPr>
            <a:r>
              <a:rPr lang="de-DE" altLang="de-DE">
                <a:solidFill>
                  <a:srgbClr val="000000"/>
                </a:solidFill>
              </a:rPr>
              <a:t>Die Nr. 6, 7, 8 bzw. den jeweils richtigen Knoten am richtigen Platz anfertigt.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Blip>
                <a:blip r:embed="rId3"/>
              </a:buBlip>
            </a:pPr>
            <a:r>
              <a:rPr lang="de-DE" altLang="de-DE">
                <a:solidFill>
                  <a:srgbClr val="000000"/>
                </a:solidFill>
              </a:rPr>
              <a:t>Wichtig! Kein Knoten wird durch den Bewerter zur Kontrolle berührt bevor nicht der HB und die Nr. 1 (GRKDT) dabei sind!</a:t>
            </a:r>
          </a:p>
        </p:txBody>
      </p:sp>
      <p:sp>
        <p:nvSpPr>
          <p:cNvPr id="182279" name="AutoShape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9200200-8470-4874-93A9-1EEB4435C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5880101"/>
            <a:ext cx="300038" cy="354013"/>
          </a:xfrm>
          <a:prstGeom prst="actionButtonReturn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2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2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2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2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Text Box 2">
            <a:extLst>
              <a:ext uri="{FF2B5EF4-FFF2-40B4-BE49-F238E27FC236}">
                <a16:creationId xmlns:a16="http://schemas.microsoft.com/office/drawing/2014/main" id="{B20EB720-FA89-422A-8B13-BA0BE7885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27" y="2205038"/>
            <a:ext cx="8016875" cy="144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Blip>
                <a:blip r:embed="rId3"/>
              </a:buBlip>
            </a:pPr>
            <a:r>
              <a:rPr lang="de-DE" altLang="de-DE">
                <a:solidFill>
                  <a:srgbClr val="000000"/>
                </a:solidFill>
              </a:rPr>
              <a:t>Die Markierungen dürfen nicht berührt werden.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Blip>
                <a:blip r:embed="rId3"/>
              </a:buBlip>
            </a:pPr>
            <a:r>
              <a:rPr lang="de-DE" altLang="de-DE">
                <a:solidFill>
                  <a:srgbClr val="000000"/>
                </a:solidFill>
              </a:rPr>
              <a:t>Der „Wassergraben“ darf nur in seiner Länge von 2m überwunden werden.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Blip>
                <a:blip r:embed="rId3"/>
              </a:buBlip>
            </a:pPr>
            <a:r>
              <a:rPr lang="de-DE" altLang="de-DE">
                <a:solidFill>
                  <a:srgbClr val="000000"/>
                </a:solidFill>
              </a:rPr>
              <a:t>Die Nr. 1 muss als Erster über den „Wassergraben“ springen. </a:t>
            </a:r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1EAD91DE-A24E-4B15-BFA8-FD984C42C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6913" y="1143000"/>
            <a:ext cx="9050338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de-DE" sz="3600" b="1">
                <a:solidFill>
                  <a:srgbClr val="0000FF"/>
                </a:solidFill>
                <a:latin typeface="Tahoma" panose="020B0604030504040204" pitchFamily="34" charset="0"/>
              </a:rPr>
              <a:t>Feuerwehrhindernisübung</a:t>
            </a:r>
          </a:p>
        </p:txBody>
      </p:sp>
      <p:sp>
        <p:nvSpPr>
          <p:cNvPr id="205828" name="Rectangle 4">
            <a:extLst>
              <a:ext uri="{FF2B5EF4-FFF2-40B4-BE49-F238E27FC236}">
                <a16:creationId xmlns:a16="http://schemas.microsoft.com/office/drawing/2014/main" id="{E406C5C3-43EE-4437-B3F7-8E5AAE55C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5038" y="1698626"/>
            <a:ext cx="86550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it-IT" altLang="de-DE" sz="3200" b="1">
                <a:solidFill>
                  <a:srgbClr val="000000"/>
                </a:solidFill>
              </a:rPr>
              <a:t>Überwinden des “Wassergraben”:</a:t>
            </a:r>
          </a:p>
        </p:txBody>
      </p:sp>
      <p:pic>
        <p:nvPicPr>
          <p:cNvPr id="260102" name="Picture 6" descr="fossato 2">
            <a:extLst>
              <a:ext uri="{FF2B5EF4-FFF2-40B4-BE49-F238E27FC236}">
                <a16:creationId xmlns:a16="http://schemas.microsoft.com/office/drawing/2014/main" id="{6C760467-6E30-4376-A47E-BC0CFA234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0" r="812" b="203"/>
          <a:stretch>
            <a:fillRect/>
          </a:stretch>
        </p:blipFill>
        <p:spPr bwMode="auto">
          <a:xfrm>
            <a:off x="6810377" y="4578350"/>
            <a:ext cx="3254375" cy="1803400"/>
          </a:xfrm>
          <a:prstGeom prst="rect">
            <a:avLst/>
          </a:prstGeom>
          <a:noFill/>
          <a:ln w="19050" algn="ctr">
            <a:solidFill>
              <a:srgbClr val="CC0000"/>
            </a:solidFill>
            <a:miter lim="800000"/>
            <a:headEnd/>
            <a:tailEnd/>
          </a:ln>
          <a:effectLst>
            <a:outerShdw dist="35921" dir="2700000" algn="ctr" rotWithShape="0">
              <a:srgbClr val="CC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60103" name="Line 7">
            <a:extLst>
              <a:ext uri="{FF2B5EF4-FFF2-40B4-BE49-F238E27FC236}">
                <a16:creationId xmlns:a16="http://schemas.microsoft.com/office/drawing/2014/main" id="{AFA79393-88B6-447C-9B32-F1B366CB46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06001" y="5446714"/>
            <a:ext cx="0" cy="5032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0104" name="Line 8">
            <a:extLst>
              <a:ext uri="{FF2B5EF4-FFF2-40B4-BE49-F238E27FC236}">
                <a16:creationId xmlns:a16="http://schemas.microsoft.com/office/drawing/2014/main" id="{A43C243F-2AD9-403F-AB6A-EBA8D9D7F2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69126" y="5446714"/>
            <a:ext cx="0" cy="5032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0105" name="Line 9">
            <a:extLst>
              <a:ext uri="{FF2B5EF4-FFF2-40B4-BE49-F238E27FC236}">
                <a16:creationId xmlns:a16="http://schemas.microsoft.com/office/drawing/2014/main" id="{7B81AC2B-5336-4AEE-93F3-0FC1353CCE2B}"/>
              </a:ext>
            </a:extLst>
          </p:cNvPr>
          <p:cNvSpPr>
            <a:spLocks noChangeShapeType="1"/>
          </p:cNvSpPr>
          <p:nvPr/>
        </p:nvSpPr>
        <p:spPr bwMode="auto">
          <a:xfrm>
            <a:off x="6969126" y="5662613"/>
            <a:ext cx="635000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0106" name="Line 10">
            <a:extLst>
              <a:ext uri="{FF2B5EF4-FFF2-40B4-BE49-F238E27FC236}">
                <a16:creationId xmlns:a16="http://schemas.microsoft.com/office/drawing/2014/main" id="{48E28E97-14DE-4D97-A4E5-DC76E844C0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271001" y="5662613"/>
            <a:ext cx="635000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0107" name="Text Box 11">
            <a:extLst>
              <a:ext uri="{FF2B5EF4-FFF2-40B4-BE49-F238E27FC236}">
                <a16:creationId xmlns:a16="http://schemas.microsoft.com/office/drawing/2014/main" id="{E5F3CEC0-30E0-47A7-9238-4D80B37D6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1" y="5230813"/>
            <a:ext cx="2540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b="1">
                <a:solidFill>
                  <a:srgbClr val="006600"/>
                </a:solidFill>
              </a:rPr>
              <a:t>Nur in diesem Bereich</a:t>
            </a:r>
          </a:p>
        </p:txBody>
      </p:sp>
      <p:sp>
        <p:nvSpPr>
          <p:cNvPr id="260108" name="AutoShape 12">
            <a:extLst>
              <a:ext uri="{FF2B5EF4-FFF2-40B4-BE49-F238E27FC236}">
                <a16:creationId xmlns:a16="http://schemas.microsoft.com/office/drawing/2014/main" id="{67323E4C-9BE1-4A57-B5FB-B06029EF9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26" y="6251575"/>
            <a:ext cx="595312" cy="401638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sp>
        <p:nvSpPr>
          <p:cNvPr id="260109" name="Text Box 13">
            <a:extLst>
              <a:ext uri="{FF2B5EF4-FFF2-40B4-BE49-F238E27FC236}">
                <a16:creationId xmlns:a16="http://schemas.microsoft.com/office/drawing/2014/main" id="{9964598E-FCD6-4353-82DC-787F1058C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2" y="4078289"/>
            <a:ext cx="23018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>
                <a:solidFill>
                  <a:srgbClr val="FF0000"/>
                </a:solidFill>
              </a:rPr>
              <a:t>Angriffsrichtung</a:t>
            </a:r>
          </a:p>
        </p:txBody>
      </p:sp>
      <p:pic>
        <p:nvPicPr>
          <p:cNvPr id="260110" name="Picture 14" descr="piede contro assicellacorretto">
            <a:extLst>
              <a:ext uri="{FF2B5EF4-FFF2-40B4-BE49-F238E27FC236}">
                <a16:creationId xmlns:a16="http://schemas.microsoft.com/office/drawing/2014/main" id="{395F3FF6-831E-4575-A4B6-C8FF0C4C0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5"/>
          <a:stretch>
            <a:fillRect/>
          </a:stretch>
        </p:blipFill>
        <p:spPr bwMode="auto">
          <a:xfrm>
            <a:off x="3138488" y="3841750"/>
            <a:ext cx="1925638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0111" name="Picture 15" descr="piede su assicella errore">
            <a:extLst>
              <a:ext uri="{FF2B5EF4-FFF2-40B4-BE49-F238E27FC236}">
                <a16:creationId xmlns:a16="http://schemas.microsoft.com/office/drawing/2014/main" id="{45BB1AFD-CCC5-4916-9A9D-944256368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1"/>
          <a:stretch>
            <a:fillRect/>
          </a:stretch>
        </p:blipFill>
        <p:spPr bwMode="auto">
          <a:xfrm>
            <a:off x="3000377" y="5084764"/>
            <a:ext cx="2143125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39" name="Rectangle 16">
            <a:extLst>
              <a:ext uri="{FF2B5EF4-FFF2-40B4-BE49-F238E27FC236}">
                <a16:creationId xmlns:a16="http://schemas.microsoft.com/office/drawing/2014/main" id="{A7C8358A-E32B-4C76-B52B-8221C95B2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0652" y="6324601"/>
            <a:ext cx="536575" cy="352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sp>
        <p:nvSpPr>
          <p:cNvPr id="260113" name="Rectangle 17">
            <a:extLst>
              <a:ext uri="{FF2B5EF4-FFF2-40B4-BE49-F238E27FC236}">
                <a16:creationId xmlns:a16="http://schemas.microsoft.com/office/drawing/2014/main" id="{0FD1833E-1986-4EC8-B398-AD3646CFE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4414" y="4141788"/>
            <a:ext cx="13954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5763" indent="-385763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it-IT" altLang="de-DE" sz="2400" b="1">
                <a:solidFill>
                  <a:srgbClr val="006600"/>
                </a:solidFill>
                <a:latin typeface="Tahoma" panose="020B0604030504040204" pitchFamily="34" charset="0"/>
              </a:rPr>
              <a:t>Richtig</a:t>
            </a:r>
          </a:p>
        </p:txBody>
      </p:sp>
      <p:sp>
        <p:nvSpPr>
          <p:cNvPr id="260114" name="Rectangle 18">
            <a:extLst>
              <a:ext uri="{FF2B5EF4-FFF2-40B4-BE49-F238E27FC236}">
                <a16:creationId xmlns:a16="http://schemas.microsoft.com/office/drawing/2014/main" id="{ED1C50CE-6556-479C-9E38-E45AAB404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7902" y="5367338"/>
            <a:ext cx="2022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5763" indent="-385763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it-IT" altLang="de-DE" sz="2400" b="1">
                <a:solidFill>
                  <a:srgbClr val="FF0000"/>
                </a:solidFill>
                <a:latin typeface="Tahoma" panose="020B0604030504040204" pitchFamily="34" charset="0"/>
              </a:rPr>
              <a:t>Falsch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0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0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60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60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26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60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60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0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60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60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60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60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0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29935E-6 L -3.05556E-6 -0.24166 " pathEditMode="relative" ptsTypes="AA">
                                      <p:cBhvr>
                                        <p:cTn id="50" dur="2000" fill="hold"/>
                                        <p:tgtEl>
                                          <p:spTgt spid="260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60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60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07" grpId="0"/>
      <p:bldP spid="260108" grpId="0" animBg="1"/>
      <p:bldP spid="260108" grpId="1" animBg="1"/>
      <p:bldP spid="260109" grpId="0"/>
      <p:bldP spid="260113" grpId="0"/>
      <p:bldP spid="2601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Text Box 2">
            <a:extLst>
              <a:ext uri="{FF2B5EF4-FFF2-40B4-BE49-F238E27FC236}">
                <a16:creationId xmlns:a16="http://schemas.microsoft.com/office/drawing/2014/main" id="{69EFB262-2920-496D-AF8D-CE2C827FC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27" y="2205038"/>
            <a:ext cx="8016875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Blip>
                <a:blip r:embed="rId3"/>
              </a:buBlip>
            </a:pPr>
            <a:r>
              <a:rPr lang="de-DE" altLang="de-DE" dirty="0">
                <a:solidFill>
                  <a:srgbClr val="000000"/>
                </a:solidFill>
              </a:rPr>
              <a:t>Die „Hürde“ darf nur in ihrer Breite von 2m überwunden werden. Es dürfen die Beine beim Überwinden über diese 2 m nicht hinausragen.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Blip>
                <a:blip r:embed="rId3"/>
              </a:buBlip>
            </a:pPr>
            <a:r>
              <a:rPr lang="de-DE" altLang="de-DE" dirty="0">
                <a:solidFill>
                  <a:srgbClr val="000000"/>
                </a:solidFill>
              </a:rPr>
              <a:t>Die „Hürde“ darf mit Händen und Füßen berührt werden.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Blip>
                <a:blip r:embed="rId3"/>
              </a:buBlip>
            </a:pPr>
            <a:r>
              <a:rPr lang="de-DE" altLang="de-DE" dirty="0">
                <a:solidFill>
                  <a:srgbClr val="000000"/>
                </a:solidFill>
              </a:rPr>
              <a:t>Die Nr. 1 muss als Erster über die „Hürde“ springen. </a:t>
            </a:r>
          </a:p>
        </p:txBody>
      </p:sp>
      <p:sp>
        <p:nvSpPr>
          <p:cNvPr id="207875" name="Rectangle 3">
            <a:extLst>
              <a:ext uri="{FF2B5EF4-FFF2-40B4-BE49-F238E27FC236}">
                <a16:creationId xmlns:a16="http://schemas.microsoft.com/office/drawing/2014/main" id="{CB6C3E18-AA66-45F1-825C-A5A1A11E2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6913" y="1143000"/>
            <a:ext cx="9050338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de-DE" sz="3600" b="1">
                <a:solidFill>
                  <a:srgbClr val="0000FF"/>
                </a:solidFill>
                <a:latin typeface="Tahoma" panose="020B0604030504040204" pitchFamily="34" charset="0"/>
              </a:rPr>
              <a:t>Feuerwehrhindernisübung</a:t>
            </a:r>
          </a:p>
        </p:txBody>
      </p:sp>
      <p:sp>
        <p:nvSpPr>
          <p:cNvPr id="207876" name="Rectangle 4">
            <a:extLst>
              <a:ext uri="{FF2B5EF4-FFF2-40B4-BE49-F238E27FC236}">
                <a16:creationId xmlns:a16="http://schemas.microsoft.com/office/drawing/2014/main" id="{66BD467B-0C1D-480D-8563-9FC70371C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5038" y="1698626"/>
            <a:ext cx="86550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it-IT" altLang="de-DE" sz="3200" b="1">
                <a:solidFill>
                  <a:srgbClr val="000000"/>
                </a:solidFill>
              </a:rPr>
              <a:t>Überwinden der “Hürde”:</a:t>
            </a:r>
          </a:p>
        </p:txBody>
      </p:sp>
      <p:pic>
        <p:nvPicPr>
          <p:cNvPr id="262150" name="Picture 6" descr="ostacolo - siepe">
            <a:extLst>
              <a:ext uri="{FF2B5EF4-FFF2-40B4-BE49-F238E27FC236}">
                <a16:creationId xmlns:a16="http://schemas.microsoft.com/office/drawing/2014/main" id="{736A57A2-E108-4B22-9666-E9B16BB92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2" y="4508500"/>
            <a:ext cx="3813175" cy="2109788"/>
          </a:xfrm>
          <a:prstGeom prst="rect">
            <a:avLst/>
          </a:prstGeom>
          <a:noFill/>
          <a:ln w="19050" algn="ctr">
            <a:solidFill>
              <a:srgbClr val="CC0000"/>
            </a:solidFill>
            <a:miter lim="800000"/>
            <a:headEnd/>
            <a:tailEnd/>
          </a:ln>
          <a:effectLst>
            <a:outerShdw dist="35921" dir="2700000" algn="ctr" rotWithShape="0">
              <a:srgbClr val="CC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62151" name="Line 7">
            <a:extLst>
              <a:ext uri="{FF2B5EF4-FFF2-40B4-BE49-F238E27FC236}">
                <a16:creationId xmlns:a16="http://schemas.microsoft.com/office/drawing/2014/main" id="{B85E1C5A-FB4F-44EA-8ED7-95DDF75935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39126" y="4365626"/>
            <a:ext cx="0" cy="7921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2152" name="Line 8">
            <a:extLst>
              <a:ext uri="{FF2B5EF4-FFF2-40B4-BE49-F238E27FC236}">
                <a16:creationId xmlns:a16="http://schemas.microsoft.com/office/drawing/2014/main" id="{8ABA5315-EE81-45ED-A2BD-4DF4D4B5BC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64126" y="4365626"/>
            <a:ext cx="0" cy="7921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2153" name="Line 9">
            <a:extLst>
              <a:ext uri="{FF2B5EF4-FFF2-40B4-BE49-F238E27FC236}">
                <a16:creationId xmlns:a16="http://schemas.microsoft.com/office/drawing/2014/main" id="{40E46B5F-6A98-41E1-B19D-D0B125E442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64126" y="4724400"/>
            <a:ext cx="635000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2154" name="Line 10">
            <a:extLst>
              <a:ext uri="{FF2B5EF4-FFF2-40B4-BE49-F238E27FC236}">
                <a16:creationId xmlns:a16="http://schemas.microsoft.com/office/drawing/2014/main" id="{42A052BC-8BE6-41F3-A762-0A17EDD379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04126" y="4724400"/>
            <a:ext cx="635000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2155" name="Text Box 11">
            <a:extLst>
              <a:ext uri="{FF2B5EF4-FFF2-40B4-BE49-F238E27FC236}">
                <a16:creationId xmlns:a16="http://schemas.microsoft.com/office/drawing/2014/main" id="{0FBA1C34-EBBE-446B-8F3D-EF82D046E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8788" y="4221163"/>
            <a:ext cx="2540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b="1">
                <a:solidFill>
                  <a:srgbClr val="006600"/>
                </a:solidFill>
              </a:rPr>
              <a:t>Nur in diesem Bereich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2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62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62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2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62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62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62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62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62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Text Box 2">
            <a:extLst>
              <a:ext uri="{FF2B5EF4-FFF2-40B4-BE49-F238E27FC236}">
                <a16:creationId xmlns:a16="http://schemas.microsoft.com/office/drawing/2014/main" id="{C271E956-18FB-4415-8C5C-E5EC7FABC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27" y="2205039"/>
            <a:ext cx="801687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Blip>
                <a:blip r:embed="rId3"/>
              </a:buBlip>
            </a:pPr>
            <a:r>
              <a:rPr lang="de-DE" altLang="de-DE">
                <a:solidFill>
                  <a:srgbClr val="000000"/>
                </a:solidFill>
              </a:rPr>
              <a:t>Der „Kriechtunnel“ muss von allen Bewerben „durchkrochen“ werden.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Blip>
                <a:blip r:embed="rId3"/>
              </a:buBlip>
            </a:pPr>
            <a:r>
              <a:rPr lang="de-DE" altLang="de-DE">
                <a:solidFill>
                  <a:srgbClr val="000000"/>
                </a:solidFill>
              </a:rPr>
              <a:t>Die Nr. 1 muss als Erster durch den „Kriechtunnel“. </a:t>
            </a:r>
          </a:p>
        </p:txBody>
      </p:sp>
      <p:sp>
        <p:nvSpPr>
          <p:cNvPr id="209923" name="Rectangle 3">
            <a:extLst>
              <a:ext uri="{FF2B5EF4-FFF2-40B4-BE49-F238E27FC236}">
                <a16:creationId xmlns:a16="http://schemas.microsoft.com/office/drawing/2014/main" id="{53EF9EDB-FD77-4AE8-81D2-124D4B131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6913" y="1143000"/>
            <a:ext cx="9050338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de-DE" sz="3600" b="1">
                <a:solidFill>
                  <a:srgbClr val="0000FF"/>
                </a:solidFill>
                <a:latin typeface="Tahoma" panose="020B0604030504040204" pitchFamily="34" charset="0"/>
              </a:rPr>
              <a:t>Feuerwehrhindernisübung</a:t>
            </a:r>
          </a:p>
        </p:txBody>
      </p:sp>
      <p:sp>
        <p:nvSpPr>
          <p:cNvPr id="209924" name="Rectangle 4">
            <a:extLst>
              <a:ext uri="{FF2B5EF4-FFF2-40B4-BE49-F238E27FC236}">
                <a16:creationId xmlns:a16="http://schemas.microsoft.com/office/drawing/2014/main" id="{355A6203-C6FE-4F1D-89D9-9E4BF897E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5038" y="1698626"/>
            <a:ext cx="86550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it-IT" altLang="de-DE" sz="3200" b="1">
                <a:solidFill>
                  <a:srgbClr val="000000"/>
                </a:solidFill>
              </a:rPr>
              <a:t>Bewältigen des “Kreichtunnels”:</a:t>
            </a:r>
          </a:p>
        </p:txBody>
      </p:sp>
      <p:pic>
        <p:nvPicPr>
          <p:cNvPr id="264198" name="Picture 6" descr="1 - uscita dal tunnel">
            <a:extLst>
              <a:ext uri="{FF2B5EF4-FFF2-40B4-BE49-F238E27FC236}">
                <a16:creationId xmlns:a16="http://schemas.microsoft.com/office/drawing/2014/main" id="{921DEE6D-D1BF-4F49-B04C-3A8DEA09908F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17" b="36292"/>
          <a:stretch>
            <a:fillRect/>
          </a:stretch>
        </p:blipFill>
        <p:spPr bwMode="auto">
          <a:xfrm>
            <a:off x="3714751" y="3789364"/>
            <a:ext cx="5160962" cy="2122487"/>
          </a:xfrm>
          <a:prstGeom prst="rect">
            <a:avLst/>
          </a:prstGeom>
          <a:noFill/>
          <a:ln w="19050" algn="ctr">
            <a:solidFill>
              <a:srgbClr val="CC0000"/>
            </a:solidFill>
            <a:miter lim="800000"/>
            <a:headEnd/>
            <a:tailEnd/>
          </a:ln>
          <a:effectLst>
            <a:outerShdw dist="35921" dir="2700000" algn="ctr" rotWithShape="0">
              <a:srgbClr val="CC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4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4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4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2" name="Picture 2" descr="ostacolo - asse equilibrio">
            <a:extLst>
              <a:ext uri="{FF2B5EF4-FFF2-40B4-BE49-F238E27FC236}">
                <a16:creationId xmlns:a16="http://schemas.microsoft.com/office/drawing/2014/main" id="{76FC2BFB-16A3-40A9-A3BA-5C780AAB2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8" t="14342" r="10512" b="5173"/>
          <a:stretch>
            <a:fillRect/>
          </a:stretch>
        </p:blipFill>
        <p:spPr bwMode="auto">
          <a:xfrm>
            <a:off x="9018588" y="4652963"/>
            <a:ext cx="1284288" cy="1943100"/>
          </a:xfrm>
          <a:prstGeom prst="rect">
            <a:avLst/>
          </a:prstGeom>
          <a:noFill/>
          <a:ln w="19050" algn="ctr">
            <a:solidFill>
              <a:srgbClr val="CC0000"/>
            </a:solidFill>
            <a:miter lim="800000"/>
            <a:headEnd/>
            <a:tailEnd/>
          </a:ln>
          <a:effectLst>
            <a:outerShdw dist="35921" dir="2700000" algn="ctr" rotWithShape="0">
              <a:srgbClr val="CC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66243" name="Text Box 3">
            <a:extLst>
              <a:ext uri="{FF2B5EF4-FFF2-40B4-BE49-F238E27FC236}">
                <a16:creationId xmlns:a16="http://schemas.microsoft.com/office/drawing/2014/main" id="{95D024F0-0CEC-4826-9580-7098714C5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27" y="2205039"/>
            <a:ext cx="801687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Blip>
                <a:blip r:embed="rId4"/>
              </a:buBlip>
            </a:pPr>
            <a:r>
              <a:rPr lang="de-DE" altLang="de-DE">
                <a:solidFill>
                  <a:srgbClr val="000000"/>
                </a:solidFill>
              </a:rPr>
              <a:t>Das „Laufbrett“ muss von allen Bewerbern in voller Länge überwunden werden.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Blip>
                <a:blip r:embed="rId4"/>
              </a:buBlip>
            </a:pPr>
            <a:r>
              <a:rPr lang="de-DE" altLang="de-DE">
                <a:solidFill>
                  <a:srgbClr val="000000"/>
                </a:solidFill>
              </a:rPr>
              <a:t>Es muss mit mindestens einem Fuß betreten werden.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Blip>
                <a:blip r:embed="rId4"/>
              </a:buBlip>
            </a:pPr>
            <a:r>
              <a:rPr lang="de-DE" altLang="de-DE">
                <a:solidFill>
                  <a:srgbClr val="000000"/>
                </a:solidFill>
              </a:rPr>
              <a:t>Entlang beider Seiten des „Laufbretts“ darf der Boden nicht berührt werden.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Blip>
                <a:blip r:embed="rId4"/>
              </a:buBlip>
            </a:pPr>
            <a:r>
              <a:rPr lang="de-DE" altLang="de-DE">
                <a:solidFill>
                  <a:srgbClr val="000000"/>
                </a:solidFill>
              </a:rPr>
              <a:t>Die Nr. 1 muss als Erster das „Laufbrett“ überwinden.</a:t>
            </a:r>
          </a:p>
        </p:txBody>
      </p:sp>
      <p:sp>
        <p:nvSpPr>
          <p:cNvPr id="211972" name="Rectangle 4">
            <a:extLst>
              <a:ext uri="{FF2B5EF4-FFF2-40B4-BE49-F238E27FC236}">
                <a16:creationId xmlns:a16="http://schemas.microsoft.com/office/drawing/2014/main" id="{4B7D6E8D-593D-4FDF-A749-1F70666F2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6913" y="1143000"/>
            <a:ext cx="9050338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de-DE" sz="3600" b="1">
                <a:solidFill>
                  <a:srgbClr val="0000FF"/>
                </a:solidFill>
                <a:latin typeface="Tahoma" panose="020B0604030504040204" pitchFamily="34" charset="0"/>
              </a:rPr>
              <a:t>Feuerwehrhindernisübung</a:t>
            </a:r>
          </a:p>
        </p:txBody>
      </p:sp>
      <p:sp>
        <p:nvSpPr>
          <p:cNvPr id="211973" name="Rectangle 5">
            <a:extLst>
              <a:ext uri="{FF2B5EF4-FFF2-40B4-BE49-F238E27FC236}">
                <a16:creationId xmlns:a16="http://schemas.microsoft.com/office/drawing/2014/main" id="{5DFE10FD-DE96-4A1F-916D-6EB106B9F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5038" y="1698626"/>
            <a:ext cx="86550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it-IT" altLang="de-DE" sz="3200" b="1">
                <a:solidFill>
                  <a:srgbClr val="000000"/>
                </a:solidFill>
              </a:rPr>
              <a:t>Überwinden des “Laufbrettes”:</a:t>
            </a:r>
          </a:p>
        </p:txBody>
      </p:sp>
      <p:sp>
        <p:nvSpPr>
          <p:cNvPr id="266246" name="AutoShap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FC06ADF-ED03-4D43-8FF8-9B4006724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5880101"/>
            <a:ext cx="300038" cy="354013"/>
          </a:xfrm>
          <a:prstGeom prst="actionButtonReturn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pic>
        <p:nvPicPr>
          <p:cNvPr id="266247" name="Picture 7" descr="piede contro assicellacorretto">
            <a:extLst>
              <a:ext uri="{FF2B5EF4-FFF2-40B4-BE49-F238E27FC236}">
                <a16:creationId xmlns:a16="http://schemas.microsoft.com/office/drawing/2014/main" id="{89B83836-DDEA-4C9A-BE52-65F20FA06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5"/>
          <a:stretch>
            <a:fillRect/>
          </a:stretch>
        </p:blipFill>
        <p:spPr bwMode="auto">
          <a:xfrm>
            <a:off x="4884738" y="5008564"/>
            <a:ext cx="1925638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48" name="Rectangle 8">
            <a:extLst>
              <a:ext uri="{FF2B5EF4-FFF2-40B4-BE49-F238E27FC236}">
                <a16:creationId xmlns:a16="http://schemas.microsoft.com/office/drawing/2014/main" id="{422870C6-3BD6-47C8-A8B1-B64A3F086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2" y="5916613"/>
            <a:ext cx="4287837" cy="354012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sp>
        <p:nvSpPr>
          <p:cNvPr id="266249" name="Line 9">
            <a:extLst>
              <a:ext uri="{FF2B5EF4-FFF2-40B4-BE49-F238E27FC236}">
                <a16:creationId xmlns:a16="http://schemas.microsoft.com/office/drawing/2014/main" id="{38583C6B-34FC-4A86-ADB7-C329598C3C3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9751" y="616585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6250" name="Line 10">
            <a:extLst>
              <a:ext uri="{FF2B5EF4-FFF2-40B4-BE49-F238E27FC236}">
                <a16:creationId xmlns:a16="http://schemas.microsoft.com/office/drawing/2014/main" id="{4B62F7AF-3ACB-4F3F-AE3D-1AC1400AACC3}"/>
              </a:ext>
            </a:extLst>
          </p:cNvPr>
          <p:cNvSpPr>
            <a:spLocks noChangeShapeType="1"/>
          </p:cNvSpPr>
          <p:nvPr/>
        </p:nvSpPr>
        <p:spPr bwMode="auto">
          <a:xfrm>
            <a:off x="8623301" y="616585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6251" name="Line 11">
            <a:extLst>
              <a:ext uri="{FF2B5EF4-FFF2-40B4-BE49-F238E27FC236}">
                <a16:creationId xmlns:a16="http://schemas.microsoft.com/office/drawing/2014/main" id="{F6F0C3C6-AEAD-4AA8-A833-BA7CB52EC80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9752" y="6524625"/>
            <a:ext cx="4287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6252" name="Text Box 12">
            <a:extLst>
              <a:ext uri="{FF2B5EF4-FFF2-40B4-BE49-F238E27FC236}">
                <a16:creationId xmlns:a16="http://schemas.microsoft.com/office/drawing/2014/main" id="{3AED3C9C-8A8A-4AEF-99BE-EBB3AABA8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27" y="6196013"/>
            <a:ext cx="203517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>
                <a:solidFill>
                  <a:srgbClr val="000000"/>
                </a:solidFill>
              </a:rPr>
              <a:t>Laufbrett 200cm</a:t>
            </a:r>
          </a:p>
        </p:txBody>
      </p:sp>
      <p:sp>
        <p:nvSpPr>
          <p:cNvPr id="266253" name="AutoShape 13">
            <a:extLst>
              <a:ext uri="{FF2B5EF4-FFF2-40B4-BE49-F238E27FC236}">
                <a16:creationId xmlns:a16="http://schemas.microsoft.com/office/drawing/2014/main" id="{0876B260-3C9F-4347-8D3F-C7DADAF2A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7676" y="5964239"/>
            <a:ext cx="711200" cy="401637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pic>
        <p:nvPicPr>
          <p:cNvPr id="266254" name="Picture 14" descr="1 - asse d'equilibrio 2">
            <a:extLst>
              <a:ext uri="{FF2B5EF4-FFF2-40B4-BE49-F238E27FC236}">
                <a16:creationId xmlns:a16="http://schemas.microsoft.com/office/drawing/2014/main" id="{C3FBC7EA-C3D1-4648-9183-5E8455503DB2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6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3" t="10233"/>
          <a:stretch>
            <a:fillRect/>
          </a:stretch>
        </p:blipFill>
        <p:spPr bwMode="auto">
          <a:xfrm>
            <a:off x="2205039" y="4292601"/>
            <a:ext cx="1719263" cy="2397125"/>
          </a:xfrm>
          <a:prstGeom prst="rect">
            <a:avLst/>
          </a:prstGeom>
          <a:noFill/>
          <a:ln w="19050" algn="ctr">
            <a:solidFill>
              <a:srgbClr val="CC0000"/>
            </a:solidFill>
            <a:miter lim="800000"/>
            <a:headEnd/>
            <a:tailEnd/>
          </a:ln>
          <a:effectLst>
            <a:outerShdw dist="35921" dir="2700000" algn="ctr" rotWithShape="0">
              <a:srgbClr val="CC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66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66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02132E-6 L 3.05556E-6 -0.23123 " pathEditMode="relative" ptsTypes="AA">
                                      <p:cBhvr>
                                        <p:cTn id="16" dur="2000" fill="hold"/>
                                        <p:tgtEl>
                                          <p:spTgt spid="266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66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66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66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66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6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66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6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6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6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66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6" grpId="0" animBg="1"/>
      <p:bldP spid="266248" grpId="0" animBg="1"/>
      <p:bldP spid="266252" grpId="0"/>
      <p:bldP spid="266253" grpId="0" animBg="1"/>
      <p:bldP spid="26625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Text Box 2">
            <a:extLst>
              <a:ext uri="{FF2B5EF4-FFF2-40B4-BE49-F238E27FC236}">
                <a16:creationId xmlns:a16="http://schemas.microsoft.com/office/drawing/2014/main" id="{7C344E47-0C4C-429D-8230-8B548A933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1" y="1700213"/>
            <a:ext cx="7937500" cy="347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7200" b="1" u="sng" dirty="0">
                <a:solidFill>
                  <a:srgbClr val="FF3300"/>
                </a:solidFill>
              </a:rPr>
              <a:t>Hindernisbahn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7200" b="1" u="sng" dirty="0">
                <a:solidFill>
                  <a:srgbClr val="FF3300"/>
                </a:solidFill>
              </a:rPr>
              <a:t>Arbeiten der Bewerter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>
            <a:extLst>
              <a:ext uri="{FF2B5EF4-FFF2-40B4-BE49-F238E27FC236}">
                <a16:creationId xmlns:a16="http://schemas.microsoft.com/office/drawing/2014/main" id="{B13D7E86-48E3-4410-A696-220FBF491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5038" y="1628776"/>
            <a:ext cx="865505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it-IT" altLang="de-DE" sz="2800" b="1">
                <a:solidFill>
                  <a:srgbClr val="000000"/>
                </a:solidFill>
              </a:rPr>
              <a:t> Die Arbeit des Hauptbewerters:</a:t>
            </a:r>
          </a:p>
        </p:txBody>
      </p:sp>
      <p:sp>
        <p:nvSpPr>
          <p:cNvPr id="216067" name="Rectangle 3">
            <a:extLst>
              <a:ext uri="{FF2B5EF4-FFF2-40B4-BE49-F238E27FC236}">
                <a16:creationId xmlns:a16="http://schemas.microsoft.com/office/drawing/2014/main" id="{402BAA74-8F3D-4D74-B541-C5D6240E8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6913" y="1143000"/>
            <a:ext cx="9050338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de-DE" sz="3200" b="1">
                <a:solidFill>
                  <a:srgbClr val="0000FF"/>
                </a:solidFill>
              </a:rPr>
              <a:t>Feuerwehrhindernisübung</a:t>
            </a:r>
          </a:p>
        </p:txBody>
      </p:sp>
      <p:sp>
        <p:nvSpPr>
          <p:cNvPr id="216068" name="Rectangle 4">
            <a:extLst>
              <a:ext uri="{FF2B5EF4-FFF2-40B4-BE49-F238E27FC236}">
                <a16:creationId xmlns:a16="http://schemas.microsoft.com/office/drawing/2014/main" id="{65D923C1-6EE3-4064-B473-6E184ADB4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113464"/>
            <a:ext cx="158750" cy="7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sp>
        <p:nvSpPr>
          <p:cNvPr id="215046" name="Text Box 6">
            <a:extLst>
              <a:ext uri="{FF2B5EF4-FFF2-40B4-BE49-F238E27FC236}">
                <a16:creationId xmlns:a16="http://schemas.microsoft.com/office/drawing/2014/main" id="{FE9E994B-5833-4258-B003-27359D0AE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27" y="2212975"/>
            <a:ext cx="8016875" cy="363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Blip>
                <a:blip r:embed="rId3"/>
              </a:buBlip>
            </a:pPr>
            <a:r>
              <a:rPr lang="de-DE" altLang="de-DE">
                <a:solidFill>
                  <a:srgbClr val="000000"/>
                </a:solidFill>
              </a:rPr>
              <a:t>Der Hauptbewerter bewertet die Bahnabschnitte I bis IV.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Blip>
                <a:blip r:embed="rId3"/>
              </a:buBlip>
            </a:pPr>
            <a:r>
              <a:rPr lang="de-DE" altLang="de-DE">
                <a:solidFill>
                  <a:srgbClr val="000000"/>
                </a:solidFill>
              </a:rPr>
              <a:t>Er nimmt die Meldung der Nr. 1 vor dem Start entgegen.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Blip>
                <a:blip r:embed="rId3"/>
              </a:buBlip>
            </a:pPr>
            <a:r>
              <a:rPr lang="de-DE" altLang="de-DE">
                <a:solidFill>
                  <a:srgbClr val="000000"/>
                </a:solidFill>
              </a:rPr>
              <a:t>Das Eintragen der gemessenen Zeit und der gemachte Fehler obliegt ebenfalls dem Hauptbewerter.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Blip>
                <a:blip r:embed="rId3"/>
              </a:buBlip>
            </a:pPr>
            <a:r>
              <a:rPr lang="de-DE" altLang="de-DE">
                <a:solidFill>
                  <a:srgbClr val="000000"/>
                </a:solidFill>
              </a:rPr>
              <a:t>Er kontrolliert die Bewertung der Bewerter 1 bis 5.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Blip>
                <a:blip r:embed="rId3"/>
              </a:buBlip>
            </a:pPr>
            <a:r>
              <a:rPr lang="de-DE" altLang="de-DE">
                <a:solidFill>
                  <a:srgbClr val="000000"/>
                </a:solidFill>
              </a:rPr>
              <a:t>Um eine Doppelbewertung auszuschließen wird der Fehler erst nach Rücksprache mit dem für den Bahnabschnitt zuständigen Bewerter eingetragen.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Blip>
                <a:blip r:embed="rId3"/>
              </a:buBlip>
            </a:pPr>
            <a:r>
              <a:rPr lang="de-DE" altLang="de-DE">
                <a:solidFill>
                  <a:srgbClr val="000000"/>
                </a:solidFill>
              </a:rPr>
              <a:t>Er fungiert auch als Zeitnehmer.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15047" name="AutoShape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CBFC9FE-F72C-400C-AFAE-16172DFB4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5880101"/>
            <a:ext cx="300038" cy="354013"/>
          </a:xfrm>
          <a:prstGeom prst="actionButtonReturn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0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0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50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50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15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>
            <a:extLst>
              <a:ext uri="{FF2B5EF4-FFF2-40B4-BE49-F238E27FC236}">
                <a16:creationId xmlns:a16="http://schemas.microsoft.com/office/drawing/2014/main" id="{40A2DA8B-0362-46B0-A414-8D8EC5A7C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5038" y="1628776"/>
            <a:ext cx="865505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it-IT" altLang="de-DE" sz="2800" b="1">
                <a:solidFill>
                  <a:srgbClr val="000000"/>
                </a:solidFill>
              </a:rPr>
              <a:t> Die Arbeit des Bewerters 1:</a:t>
            </a:r>
          </a:p>
        </p:txBody>
      </p:sp>
      <p:sp>
        <p:nvSpPr>
          <p:cNvPr id="218115" name="Rectangle 3">
            <a:extLst>
              <a:ext uri="{FF2B5EF4-FFF2-40B4-BE49-F238E27FC236}">
                <a16:creationId xmlns:a16="http://schemas.microsoft.com/office/drawing/2014/main" id="{FFC941E9-DE9C-4B92-AD74-B54FA47A0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6913" y="1143000"/>
            <a:ext cx="9050338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de-DE" sz="3200" b="1">
                <a:solidFill>
                  <a:srgbClr val="0000FF"/>
                </a:solidFill>
              </a:rPr>
              <a:t>Feuerwehrhindernisübung</a:t>
            </a:r>
          </a:p>
        </p:txBody>
      </p:sp>
      <p:sp>
        <p:nvSpPr>
          <p:cNvPr id="218116" name="Rectangle 4">
            <a:extLst>
              <a:ext uri="{FF2B5EF4-FFF2-40B4-BE49-F238E27FC236}">
                <a16:creationId xmlns:a16="http://schemas.microsoft.com/office/drawing/2014/main" id="{863396C6-245E-43C0-9D5A-51E617B12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113464"/>
            <a:ext cx="158750" cy="7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sp>
        <p:nvSpPr>
          <p:cNvPr id="217094" name="Text Box 6">
            <a:extLst>
              <a:ext uri="{FF2B5EF4-FFF2-40B4-BE49-F238E27FC236}">
                <a16:creationId xmlns:a16="http://schemas.microsoft.com/office/drawing/2014/main" id="{1A65EB39-3B46-4FFA-BD51-9AB08BF6B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27" y="2212976"/>
            <a:ext cx="8016875" cy="253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Blip>
                <a:blip r:embed="rId3"/>
              </a:buBlip>
            </a:pPr>
            <a:r>
              <a:rPr lang="de-DE" altLang="de-DE">
                <a:solidFill>
                  <a:srgbClr val="000000"/>
                </a:solidFill>
              </a:rPr>
              <a:t>Der Bewerter 1 bewertet im Bahnabschnitt I die Hindernisse „Wassergraben“ und „Hürde“.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Blip>
                <a:blip r:embed="rId3"/>
              </a:buBlip>
            </a:pPr>
            <a:r>
              <a:rPr lang="de-DE" altLang="de-DE">
                <a:solidFill>
                  <a:srgbClr val="000000"/>
                </a:solidFill>
              </a:rPr>
              <a:t>Das Verlegen des ersten und zweiten C-Druckschlauches.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Blip>
                <a:blip r:embed="rId3"/>
              </a:buBlip>
            </a:pPr>
            <a:r>
              <a:rPr lang="de-DE" altLang="de-DE">
                <a:solidFill>
                  <a:srgbClr val="000000"/>
                </a:solidFill>
              </a:rPr>
              <a:t>Richtiges Arbeiten der Gruppe vom Start bis zur 30m Marke (Ende des zweiten C-Druckschlauches).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Blip>
                <a:blip r:embed="rId3"/>
              </a:buBlip>
            </a:pPr>
            <a:r>
              <a:rPr lang="de-DE" altLang="de-DE">
                <a:solidFill>
                  <a:srgbClr val="000000"/>
                </a:solidFill>
              </a:rPr>
              <a:t>Er fungiert auch als Zeitnehmer.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17095" name="AutoShape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B078EA-D40D-4B31-A7F5-74CE2C773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5880101"/>
            <a:ext cx="300038" cy="354013"/>
          </a:xfrm>
          <a:prstGeom prst="actionButtonReturn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7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7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70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70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7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>
            <a:extLst>
              <a:ext uri="{FF2B5EF4-FFF2-40B4-BE49-F238E27FC236}">
                <a16:creationId xmlns:a16="http://schemas.microsoft.com/office/drawing/2014/main" id="{6810E34B-A8B0-4EAD-AA25-76D4DE134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5038" y="1628776"/>
            <a:ext cx="865505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it-IT" altLang="de-DE" sz="2800" b="1">
                <a:solidFill>
                  <a:srgbClr val="000000"/>
                </a:solidFill>
              </a:rPr>
              <a:t> Die Arbeit des Bewerters 2:</a:t>
            </a:r>
          </a:p>
        </p:txBody>
      </p:sp>
      <p:sp>
        <p:nvSpPr>
          <p:cNvPr id="220163" name="Rectangle 3">
            <a:extLst>
              <a:ext uri="{FF2B5EF4-FFF2-40B4-BE49-F238E27FC236}">
                <a16:creationId xmlns:a16="http://schemas.microsoft.com/office/drawing/2014/main" id="{5F132780-F754-4991-A08C-0D70C3775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6913" y="1143000"/>
            <a:ext cx="9050338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de-DE" sz="3200" b="1">
                <a:solidFill>
                  <a:srgbClr val="0000FF"/>
                </a:solidFill>
              </a:rPr>
              <a:t>Feuerwehrhindernisübung</a:t>
            </a:r>
          </a:p>
        </p:txBody>
      </p:sp>
      <p:sp>
        <p:nvSpPr>
          <p:cNvPr id="220164" name="Rectangle 4">
            <a:extLst>
              <a:ext uri="{FF2B5EF4-FFF2-40B4-BE49-F238E27FC236}">
                <a16:creationId xmlns:a16="http://schemas.microsoft.com/office/drawing/2014/main" id="{704A3706-064D-4CBA-8BB6-598FBA681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113464"/>
            <a:ext cx="158750" cy="7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sp>
        <p:nvSpPr>
          <p:cNvPr id="185350" name="Text Box 6">
            <a:extLst>
              <a:ext uri="{FF2B5EF4-FFF2-40B4-BE49-F238E27FC236}">
                <a16:creationId xmlns:a16="http://schemas.microsoft.com/office/drawing/2014/main" id="{34D5E21C-D689-4E02-86BA-5E5526ACE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27" y="2212975"/>
            <a:ext cx="8016875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Blip>
                <a:blip r:embed="rId3"/>
              </a:buBlip>
            </a:pPr>
            <a:r>
              <a:rPr lang="de-DE" altLang="de-DE">
                <a:solidFill>
                  <a:srgbClr val="000000"/>
                </a:solidFill>
              </a:rPr>
              <a:t>Der Bewerter 2 bewertet im Bahnabschnitt I die Hindernisse „Kriechtunnel“ und „Laufbrett“.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Blip>
                <a:blip r:embed="rId3"/>
              </a:buBlip>
            </a:pPr>
            <a:r>
              <a:rPr lang="de-DE" altLang="de-DE">
                <a:solidFill>
                  <a:srgbClr val="000000"/>
                </a:solidFill>
              </a:rPr>
              <a:t>Das Verlegen des dritten und vierten C-Druckschlauches.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Blip>
                <a:blip r:embed="rId3"/>
              </a:buBlip>
            </a:pPr>
            <a:r>
              <a:rPr lang="de-DE" altLang="de-DE">
                <a:solidFill>
                  <a:srgbClr val="000000"/>
                </a:solidFill>
              </a:rPr>
              <a:t>Richtiges Arbeiten der Gruppe vom der 30m Marke (Ende des zweiten C-Druckschlauches) bis zur 60m Marke.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Blip>
                <a:blip r:embed="rId3"/>
              </a:buBlip>
            </a:pPr>
            <a:r>
              <a:rPr lang="de-DE" altLang="de-DE">
                <a:solidFill>
                  <a:srgbClr val="000000"/>
                </a:solidFill>
              </a:rPr>
              <a:t>Kontrolliert ob alle Schlauchträger sich in der Schlauchträgerkiste befinden.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Blip>
                <a:blip r:embed="rId3"/>
              </a:buBlip>
            </a:pPr>
            <a:r>
              <a:rPr lang="de-DE" altLang="de-DE">
                <a:solidFill>
                  <a:srgbClr val="000000"/>
                </a:solidFill>
              </a:rPr>
              <a:t>Ob die C-Druckkupplung des letzten (vierten) C-Druckschlauches über die 59m Marke reicht.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Blip>
                <a:blip r:embed="rId3"/>
              </a:buBlip>
            </a:pPr>
            <a:r>
              <a:rPr lang="de-DE" altLang="de-DE">
                <a:solidFill>
                  <a:srgbClr val="000000"/>
                </a:solidFill>
              </a:rPr>
              <a:t>Ob die Teilnehmer nach dem Verlassen des Bahnabschnittes I wieder in diesen zurückkehren.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Blip>
                <a:blip r:embed="rId3"/>
              </a:buBlip>
            </a:pPr>
            <a:r>
              <a:rPr lang="de-DE" altLang="de-DE">
                <a:solidFill>
                  <a:srgbClr val="000000"/>
                </a:solidFill>
              </a:rPr>
              <a:t>Er fungiert auch als Zeitnehmer.</a:t>
            </a:r>
          </a:p>
        </p:txBody>
      </p:sp>
      <p:sp>
        <p:nvSpPr>
          <p:cNvPr id="185351" name="AutoShape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88C85A4-91BF-411C-87E4-D14A2515F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5880101"/>
            <a:ext cx="300038" cy="354013"/>
          </a:xfrm>
          <a:prstGeom prst="actionButtonReturn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5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5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5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5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53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53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53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85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Standard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FFFFFF"/>
      </a:accent2>
      <a:accent3>
        <a:srgbClr val="FFFFFF"/>
      </a:accent3>
      <a:accent4>
        <a:srgbClr val="000000"/>
      </a:accent4>
      <a:accent5>
        <a:srgbClr val="AAAAAA"/>
      </a:accent5>
      <a:accent6>
        <a:srgbClr val="E7E7E7"/>
      </a:accent6>
      <a:hlink>
        <a:srgbClr val="000000"/>
      </a:hlink>
      <a:folHlink>
        <a:srgbClr val="0000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85000"/>
          </a:lnSpc>
          <a:spcBef>
            <a:spcPct val="30000"/>
          </a:spcBef>
          <a:spcAft>
            <a:spcPct val="0"/>
          </a:spcAft>
          <a:buClr>
            <a:schemeClr val="folHlink"/>
          </a:buClr>
          <a:buSzPct val="60000"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85000"/>
          </a:lnSpc>
          <a:spcBef>
            <a:spcPct val="30000"/>
          </a:spcBef>
          <a:spcAft>
            <a:spcPct val="0"/>
          </a:spcAft>
          <a:buClr>
            <a:schemeClr val="folHlink"/>
          </a:buClr>
          <a:buSzPct val="60000"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00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E7E7E7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6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000000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E7E7E7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704</Words>
  <Application>Microsoft Office PowerPoint</Application>
  <PresentationFormat>Laajakuva</PresentationFormat>
  <Paragraphs>83</Paragraphs>
  <Slides>12</Slides>
  <Notes>12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7" baseType="lpstr">
      <vt:lpstr>Arial</vt:lpstr>
      <vt:lpstr>Calibri</vt:lpstr>
      <vt:lpstr>Tahoma</vt:lpstr>
      <vt:lpstr>Wingdings</vt:lpstr>
      <vt:lpstr>Standarddesign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Taina Hanhikoski</dc:creator>
  <cp:lastModifiedBy>Taina Hanhikoski</cp:lastModifiedBy>
  <cp:revision>1</cp:revision>
  <dcterms:created xsi:type="dcterms:W3CDTF">2019-02-20T14:15:22Z</dcterms:created>
  <dcterms:modified xsi:type="dcterms:W3CDTF">2019-02-20T14:15:48Z</dcterms:modified>
</cp:coreProperties>
</file>